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64" r:id="rId4"/>
    <p:sldId id="276" r:id="rId5"/>
    <p:sldId id="270" r:id="rId6"/>
    <p:sldId id="283" r:id="rId7"/>
    <p:sldId id="286" r:id="rId8"/>
    <p:sldId id="285" r:id="rId9"/>
    <p:sldId id="287" r:id="rId10"/>
    <p:sldId id="288" r:id="rId11"/>
    <p:sldId id="281" r:id="rId12"/>
    <p:sldId id="289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9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699" y="2028995"/>
            <a:ext cx="4584700" cy="4139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effectLst/>
        </p:spPr>
        <p:txBody>
          <a:bodyPr/>
          <a:lstStyle>
            <a:lvl1pPr algn="ctr"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2DAD41-0FFA-4BC6-B82B-55ECC15E8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0904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01" y="76200"/>
            <a:ext cx="25273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48479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EFF1-9927-4D04-AC52-350318AE25B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9F325-8DF5-498A-BC82-3CA41193A1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782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4731D-68EC-40A5-B628-B169224160F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C71EC-115D-46DF-A3EE-1A4E516F2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4849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D9D1A-674D-41CA-AC15-8725129233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76253-4897-42B1-A4B4-85B36A0EB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86939" y="487362"/>
            <a:ext cx="806082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268994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F13C9-366E-442D-BD8E-1576233DB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B724-1F2C-421E-B3B9-27152E4035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7646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4453C-2FC4-4449-A1E9-FFE11F16D7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18DD-D20E-401F-9387-B472E568D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6423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1AA5-D017-47DC-975C-EBEB10BA95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D6BA-EAFA-4498-9ADA-80E89E336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99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8C85B-3DCF-4E6A-98FD-BB8ED18F7D3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3F42E-D735-4419-AE31-EDBAEB6B93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3826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2721-19AE-475B-AB1A-5B92FCE729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A43C-F21B-465B-B2D2-7F81CB9715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58563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435100"/>
            <a:ext cx="4011084" cy="1079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514601"/>
            <a:ext cx="4011084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5E5DB-6EAF-4629-8930-ACCBACECD7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9522A-E9F8-440B-BCD3-4801EADA9E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89610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8F2F-0024-4A5A-85BB-26167431EA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8461-3FE7-4196-8C4F-A3A253719E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3541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17" y="112776"/>
            <a:ext cx="11937984" cy="954024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86939" y="487362"/>
            <a:ext cx="806082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D84199-075E-471A-81D9-B937C21F79B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371384-CD1C-4100-BAF5-1F672FDF0537}" type="slidenum">
              <a:rPr 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40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809" y="2130426"/>
            <a:ext cx="10919791" cy="1470025"/>
          </a:xfrm>
        </p:spPr>
        <p:txBody>
          <a:bodyPr/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Data Governance Influence Group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121" y="3906077"/>
            <a:ext cx="8627165" cy="2208973"/>
          </a:xfrm>
        </p:spPr>
        <p:txBody>
          <a:bodyPr/>
          <a:lstStyle/>
          <a:p>
            <a:r>
              <a:rPr lang="en-US" sz="4000" dirty="0" smtClean="0">
                <a:solidFill>
                  <a:srgbClr val="2191C9"/>
                </a:solidFill>
              </a:rPr>
              <a:t>Inaugural Meeting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002060"/>
                </a:solidFill>
              </a:rPr>
              <a:t>August 14, </a:t>
            </a:r>
            <a:r>
              <a:rPr lang="en-US" sz="2800" dirty="0" smtClean="0">
                <a:solidFill>
                  <a:srgbClr val="002060"/>
                </a:solidFill>
              </a:rPr>
              <a:t>2017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6814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600201"/>
            <a:ext cx="10972801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MEMBERS</a:t>
            </a:r>
          </a:p>
          <a:p>
            <a:pPr marL="0" indent="0" algn="ctr">
              <a:buNone/>
            </a:pPr>
            <a:r>
              <a:rPr lang="en-US" sz="2800" dirty="0" smtClean="0"/>
              <a:t>Open Forum for members to address the Group</a:t>
            </a:r>
          </a:p>
          <a:p>
            <a:pPr marL="0" indent="0" algn="ctr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GUESTS</a:t>
            </a:r>
          </a:p>
          <a:p>
            <a:pPr marL="0" indent="0" algn="ctr">
              <a:buNone/>
            </a:pPr>
            <a:r>
              <a:rPr lang="en-US" sz="2800" dirty="0" smtClean="0"/>
              <a:t>Guests may </a:t>
            </a:r>
            <a:r>
              <a:rPr lang="en-US" sz="2800" dirty="0" smtClean="0"/>
              <a:t>address the </a:t>
            </a:r>
            <a:r>
              <a:rPr lang="en-US" sz="2800" dirty="0" smtClean="0"/>
              <a:t>Group as time allows</a:t>
            </a: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Forum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1216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07704"/>
            <a:ext cx="10820400" cy="4118460"/>
          </a:xfrm>
        </p:spPr>
        <p:txBody>
          <a:bodyPr/>
          <a:lstStyle/>
          <a:p>
            <a:pPr marL="0" indent="0">
              <a:buNone/>
            </a:pPr>
            <a:r>
              <a:rPr lang="en-US" sz="4000" i="1" dirty="0" smtClean="0">
                <a:solidFill>
                  <a:srgbClr val="002060"/>
                </a:solidFill>
              </a:rPr>
              <a:t>“The State of Louisiana is committed to a strategy of continuous improvement in the efficiency, effectiveness, and security of its data management practices.”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1823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600201"/>
            <a:ext cx="10972801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Charter Ratification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Agenda Format Ratification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Enterprise Data Management Strategy Review &amp; Discussion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Focal Initiatives Review &amp; Discussion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Overarching Objective:  </a:t>
            </a:r>
            <a:r>
              <a:rPr lang="en-US" dirty="0" smtClean="0">
                <a:solidFill>
                  <a:srgbClr val="FF0000"/>
                </a:solidFill>
              </a:rPr>
              <a:t>To formalize &amp; finalize </a:t>
            </a:r>
            <a:r>
              <a:rPr lang="en-US" dirty="0" smtClean="0">
                <a:solidFill>
                  <a:srgbClr val="FF0000"/>
                </a:solidFill>
              </a:rPr>
              <a:t>the Group’s </a:t>
            </a:r>
            <a:r>
              <a:rPr lang="en-US" dirty="0" smtClean="0">
                <a:solidFill>
                  <a:srgbClr val="FF0000"/>
                </a:solidFill>
              </a:rPr>
              <a:t>organization </a:t>
            </a:r>
            <a:r>
              <a:rPr lang="en-US" dirty="0" smtClean="0">
                <a:solidFill>
                  <a:srgbClr val="FF0000"/>
                </a:solidFill>
              </a:rPr>
              <a:t>&amp; </a:t>
            </a:r>
            <a:r>
              <a:rPr lang="en-US" dirty="0" smtClean="0">
                <a:solidFill>
                  <a:srgbClr val="FF0000"/>
                </a:solidFill>
              </a:rPr>
              <a:t>initial priorities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737600" y="6326533"/>
            <a:ext cx="2844800" cy="365125"/>
          </a:xfrm>
        </p:spPr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Meeting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2806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29409"/>
            <a:ext cx="10655431" cy="439675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i="1" dirty="0" smtClean="0">
                <a:solidFill>
                  <a:srgbClr val="002060"/>
                </a:solidFill>
              </a:rPr>
              <a:t>Data governance can improve the lives of Louisiana’s citizens through better management of our information resources.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83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 Process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939" y="1600200"/>
            <a:ext cx="8779574" cy="4525963"/>
          </a:xfrm>
        </p:spPr>
      </p:pic>
    </p:spTree>
    <p:extLst>
      <p:ext uri="{BB962C8B-B14F-4D97-AF65-F5344CB8AC3E}">
        <p14:creationId xmlns:p14="http://schemas.microsoft.com/office/powerpoint/2010/main" val="128282774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00201"/>
            <a:ext cx="1070113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Information is an invaluable State asset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Without appropriate &amp; reliable data, agencies cannot deliver their services and government ceases to function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public trust demands efficient handling, effective use, and proper safeguarding of all information assets stewarded by the State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 unified approach to information management is essential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– Why do it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4997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00201"/>
            <a:ext cx="10840278" cy="4929808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K</a:t>
            </a:r>
            <a:r>
              <a:rPr lang="en-US" dirty="0" smtClean="0">
                <a:solidFill>
                  <a:srgbClr val="002060"/>
                </a:solidFill>
              </a:rPr>
              <a:t>ey benefits of an effective data governance program…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“Big </a:t>
            </a:r>
            <a:r>
              <a:rPr lang="en-US" dirty="0">
                <a:solidFill>
                  <a:srgbClr val="002060"/>
                </a:solidFill>
              </a:rPr>
              <a:t>picture” </a:t>
            </a:r>
            <a:r>
              <a:rPr lang="en-US" dirty="0" smtClean="0">
                <a:solidFill>
                  <a:srgbClr val="002060"/>
                </a:solidFill>
              </a:rPr>
              <a:t>view of Louisiana’s data landscape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Significant cost saving opportunities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Initiatives align </a:t>
            </a:r>
            <a:r>
              <a:rPr lang="en-US" dirty="0">
                <a:solidFill>
                  <a:srgbClr val="002060"/>
                </a:solidFill>
              </a:rPr>
              <a:t>with </a:t>
            </a:r>
            <a:r>
              <a:rPr lang="en-US" dirty="0" smtClean="0">
                <a:solidFill>
                  <a:srgbClr val="002060"/>
                </a:solidFill>
              </a:rPr>
              <a:t>the State’s strategic plan objectives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Consistent data standards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Privacy, confidentiality, and security </a:t>
            </a:r>
            <a:r>
              <a:rPr lang="en-US" dirty="0" smtClean="0">
                <a:solidFill>
                  <a:srgbClr val="002060"/>
                </a:solidFill>
              </a:rPr>
              <a:t>reinforcement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</a:t>
            </a:r>
            <a:r>
              <a:rPr lang="en-US" dirty="0" smtClean="0">
                <a:solidFill>
                  <a:srgbClr val="002060"/>
                </a:solidFill>
              </a:rPr>
              <a:t>ocused attention on data quality &amp; sharing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ROI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4800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Governance body responsible for Louisiana’s data management practices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Authority encompasses the executive branch agencies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Group consists of 7 voting members (5 agency representatives)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Focus on enterprise (multi-agency) initiatives, mission-critical data, and regulatory compliance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Responsible for development, enhancement, and maintenance of the State’s data management </a:t>
            </a: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en-US" dirty="0" smtClean="0">
                <a:solidFill>
                  <a:srgbClr val="002060"/>
                </a:solidFill>
              </a:rPr>
              <a:t>trategy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Influence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8228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Kenneth Burrell</a:t>
            </a:r>
            <a:r>
              <a:rPr lang="en-US" dirty="0" smtClean="0">
                <a:solidFill>
                  <a:srgbClr val="002060"/>
                </a:solidFill>
              </a:rPr>
              <a:t>, Deputy Executive Director (LWC)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Beverly Hodges, Undersecretary (DNR)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Anne Villa, Undersecretary (LED)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Kim Nesmith</a:t>
            </a:r>
            <a:r>
              <a:rPr lang="en-US" dirty="0" smtClean="0">
                <a:solidFill>
                  <a:srgbClr val="002060"/>
                </a:solidFill>
              </a:rPr>
              <a:t>, Data Quality &amp; Management Director (LDOE)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Guy Sylvester, Program Manager (DCFS)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Randy Davis</a:t>
            </a:r>
            <a:r>
              <a:rPr lang="en-US" dirty="0" smtClean="0">
                <a:solidFill>
                  <a:srgbClr val="002060"/>
                </a:solidFill>
              </a:rPr>
              <a:t>, Assistant Commissioner (DOA)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Robert Manuel</a:t>
            </a:r>
            <a:r>
              <a:rPr lang="en-US" dirty="0" smtClean="0">
                <a:solidFill>
                  <a:srgbClr val="002060"/>
                </a:solidFill>
              </a:rPr>
              <a:t>, Chief Data Officer (DOA OTS)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Member Introductions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4607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600201"/>
            <a:ext cx="10972801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Data Governance Foundational Documents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800" b="1" dirty="0" smtClean="0">
                <a:solidFill>
                  <a:srgbClr val="002060"/>
                </a:solidFill>
              </a:rPr>
              <a:t>Overview – </a:t>
            </a:r>
            <a:r>
              <a:rPr lang="en-US" sz="2800" dirty="0" smtClean="0"/>
              <a:t>Five documents fundamental to the work of the Data Governance Influence Group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800" b="1" dirty="0" smtClean="0">
                <a:solidFill>
                  <a:srgbClr val="002060"/>
                </a:solidFill>
              </a:rPr>
              <a:t>Objective –</a:t>
            </a:r>
            <a:r>
              <a:rPr lang="en-US" sz="2800" b="1" dirty="0" smtClean="0"/>
              <a:t> </a:t>
            </a:r>
            <a:r>
              <a:rPr lang="en-US" sz="2800" dirty="0" smtClean="0"/>
              <a:t>Introduce Group members to the 5 foundational documents in anticipation of ratification and subsequent activities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Data Governance Focal Initiatives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800" b="1" dirty="0" smtClean="0">
                <a:solidFill>
                  <a:srgbClr val="002060"/>
                </a:solidFill>
              </a:rPr>
              <a:t>Overview –</a:t>
            </a:r>
            <a:r>
              <a:rPr lang="en-US" sz="2800" b="1" dirty="0" smtClean="0"/>
              <a:t> </a:t>
            </a:r>
            <a:r>
              <a:rPr lang="en-US" sz="2800" dirty="0" smtClean="0"/>
              <a:t>Preliminary list of “Top 5” data </a:t>
            </a:r>
            <a:r>
              <a:rPr lang="en-US" sz="2800" dirty="0" smtClean="0"/>
              <a:t>governance initiatives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2800" b="1" dirty="0" smtClean="0">
                <a:solidFill>
                  <a:srgbClr val="002060"/>
                </a:solidFill>
              </a:rPr>
              <a:t>Objective –</a:t>
            </a:r>
            <a:r>
              <a:rPr lang="en-US" sz="2800" b="1" dirty="0" smtClean="0"/>
              <a:t> </a:t>
            </a:r>
            <a:r>
              <a:rPr lang="en-US" sz="2800" dirty="0" smtClean="0"/>
              <a:t>Initiate discussion and consideration of pending initiatives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6419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600201"/>
            <a:ext cx="10972801" cy="4525963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Data Governance Influence Group Charter</a:t>
            </a:r>
          </a:p>
          <a:p>
            <a:r>
              <a:rPr lang="en-US" i="1" dirty="0">
                <a:solidFill>
                  <a:srgbClr val="002060"/>
                </a:solidFill>
              </a:rPr>
              <a:t>Enterprise Data Governance Agenda Format &amp; </a:t>
            </a:r>
            <a:r>
              <a:rPr lang="en-US" i="1" dirty="0" smtClean="0">
                <a:solidFill>
                  <a:srgbClr val="002060"/>
                </a:solidFill>
              </a:rPr>
              <a:t>Template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Enterprise Data Management Strategy Overview</a:t>
            </a:r>
          </a:p>
          <a:p>
            <a:r>
              <a:rPr lang="en-US" i="1" dirty="0" smtClean="0">
                <a:solidFill>
                  <a:srgbClr val="002060"/>
                </a:solidFill>
              </a:rPr>
              <a:t>Enterprise Data Management </a:t>
            </a:r>
            <a:r>
              <a:rPr lang="en-US" i="1" dirty="0" smtClean="0">
                <a:solidFill>
                  <a:srgbClr val="002060"/>
                </a:solidFill>
              </a:rPr>
              <a:t>Plan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i="1" dirty="0" smtClean="0">
                <a:solidFill>
                  <a:srgbClr val="002060"/>
                </a:solidFill>
              </a:rPr>
              <a:t>Enterprise Data Management Policies &amp; Standards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Group Ratification Required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Foundational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3679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600201"/>
            <a:ext cx="10972801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Enterprise Data Management Strategy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Enterprise Architecture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Master Data Repositories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Data Sharing Agreements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Advisory Committees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Group May Choose to Focus on Other Initiatives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76253-4897-42B1-A4B4-85B36A0EB4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Focal Initiatives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7364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8031</TotalTime>
  <Words>482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1_Office Theme</vt:lpstr>
      <vt:lpstr> Data Governance Influence Group</vt:lpstr>
      <vt:lpstr>Governance Process</vt:lpstr>
      <vt:lpstr>Data Governance – Why do it ?</vt:lpstr>
      <vt:lpstr>Data Governance ROI</vt:lpstr>
      <vt:lpstr>Data Governance Influence Group</vt:lpstr>
      <vt:lpstr>Group Member Introductions</vt:lpstr>
      <vt:lpstr>Today’s Agenda . . .</vt:lpstr>
      <vt:lpstr>Foundational Documents</vt:lpstr>
      <vt:lpstr>Focal Initiatives</vt:lpstr>
      <vt:lpstr>Open Forum . . .</vt:lpstr>
      <vt:lpstr>Vision Statement</vt:lpstr>
      <vt:lpstr>For Next Meeting . . .</vt:lpstr>
      <vt:lpstr>Final Thought…</vt:lpstr>
    </vt:vector>
  </TitlesOfParts>
  <Company>State of Louisiana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Manuel</dc:creator>
  <cp:lastModifiedBy>Robert Manuel</cp:lastModifiedBy>
  <cp:revision>130</cp:revision>
  <cp:lastPrinted>2016-07-26T19:11:09Z</cp:lastPrinted>
  <dcterms:created xsi:type="dcterms:W3CDTF">2015-10-19T14:46:11Z</dcterms:created>
  <dcterms:modified xsi:type="dcterms:W3CDTF">2017-07-14T21:29:34Z</dcterms:modified>
</cp:coreProperties>
</file>